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61" r:id="rId3"/>
    <p:sldId id="387" r:id="rId4"/>
    <p:sldId id="385" r:id="rId5"/>
    <p:sldId id="343" r:id="rId6"/>
    <p:sldId id="388" r:id="rId7"/>
    <p:sldId id="286" r:id="rId8"/>
    <p:sldId id="287" r:id="rId9"/>
    <p:sldId id="288" r:id="rId10"/>
    <p:sldId id="295" r:id="rId11"/>
    <p:sldId id="346" r:id="rId12"/>
    <p:sldId id="289" r:id="rId13"/>
    <p:sldId id="296" r:id="rId14"/>
    <p:sldId id="290" r:id="rId15"/>
    <p:sldId id="344" r:id="rId16"/>
    <p:sldId id="291" r:id="rId17"/>
    <p:sldId id="292" r:id="rId18"/>
    <p:sldId id="293" r:id="rId19"/>
    <p:sldId id="298" r:id="rId20"/>
    <p:sldId id="297" r:id="rId21"/>
    <p:sldId id="299" r:id="rId22"/>
    <p:sldId id="322" r:id="rId23"/>
    <p:sldId id="323" r:id="rId24"/>
    <p:sldId id="340" r:id="rId25"/>
    <p:sldId id="341" r:id="rId26"/>
    <p:sldId id="354" r:id="rId27"/>
    <p:sldId id="370" r:id="rId28"/>
    <p:sldId id="355" r:id="rId29"/>
    <p:sldId id="371" r:id="rId30"/>
    <p:sldId id="356" r:id="rId31"/>
    <p:sldId id="372" r:id="rId32"/>
    <p:sldId id="357" r:id="rId33"/>
    <p:sldId id="373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02" r:id="rId44"/>
    <p:sldId id="305" r:id="rId45"/>
    <p:sldId id="304" r:id="rId46"/>
    <p:sldId id="303" r:id="rId47"/>
    <p:sldId id="306" r:id="rId48"/>
    <p:sldId id="307" r:id="rId49"/>
    <p:sldId id="367" r:id="rId50"/>
    <p:sldId id="349" r:id="rId51"/>
    <p:sldId id="317" r:id="rId52"/>
    <p:sldId id="318" r:id="rId53"/>
    <p:sldId id="319" r:id="rId54"/>
    <p:sldId id="320" r:id="rId55"/>
    <p:sldId id="325" r:id="rId56"/>
    <p:sldId id="386" r:id="rId57"/>
    <p:sldId id="328" r:id="rId58"/>
    <p:sldId id="327" r:id="rId59"/>
    <p:sldId id="329" r:id="rId60"/>
    <p:sldId id="330" r:id="rId61"/>
    <p:sldId id="331" r:id="rId62"/>
    <p:sldId id="332" r:id="rId63"/>
    <p:sldId id="333" r:id="rId64"/>
    <p:sldId id="334" r:id="rId65"/>
    <p:sldId id="374" r:id="rId66"/>
    <p:sldId id="375" r:id="rId67"/>
    <p:sldId id="376" r:id="rId68"/>
    <p:sldId id="381" r:id="rId69"/>
    <p:sldId id="369" r:id="rId70"/>
    <p:sldId id="368" r:id="rId71"/>
    <p:sldId id="377" r:id="rId72"/>
    <p:sldId id="382" r:id="rId73"/>
    <p:sldId id="384" r:id="rId74"/>
    <p:sldId id="378" r:id="rId75"/>
    <p:sldId id="379" r:id="rId76"/>
    <p:sldId id="383" r:id="rId77"/>
    <p:sldId id="380" r:id="rId78"/>
  </p:sldIdLst>
  <p:sldSz cx="12192000" cy="6858000"/>
  <p:notesSz cx="67611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heinz Frank" initials="KF" lastIdx="1" clrIdx="0">
    <p:extLst>
      <p:ext uri="{19B8F6BF-5375-455C-9EA6-DF929625EA0E}">
        <p15:presenceInfo xmlns:p15="http://schemas.microsoft.com/office/powerpoint/2012/main" userId="f4149fe1780a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>
      <p:cViewPr varScale="1">
        <p:scale>
          <a:sx n="108" d="100"/>
          <a:sy n="108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05:01:09.62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9CB9-DD53-4B5A-BFEA-CC7D09232F8F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21E81-0DAA-4E93-81B4-B76C144973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9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06F99-4802-45D8-926C-BC797F28FFA5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952D-6131-4EC6-83C0-047E56306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3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952D-6131-4EC6-83C0-047E56306BC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09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C49D-ECDD-4F2C-8120-382570C1D824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7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A4B-13CC-45A2-8656-BAA48B2CEF29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FCF2-CA12-4DB8-B6E5-5001E695244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7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2A14-E304-45CE-89EA-A90FA41C255E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6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D72-7320-429C-B303-DF07CE7A32F9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AFFB-E7C5-4130-85AA-7D4E20E1038D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F66C-6B69-4FCC-BFCA-6ED388B27025}" type="datetime1">
              <a:rPr lang="de-DE" smtClean="0"/>
              <a:t>17.01.2024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8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A864-8391-4CCB-9894-41BBDB9EDB2E}" type="datetime1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59A1-2812-426A-80C9-98BCCA31CA75}" type="datetime1">
              <a:rPr lang="de-DE" smtClean="0"/>
              <a:t>17.01.2024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9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F8F6-3BC5-43DE-B9AA-27F001652600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36CB-FB3D-4581-9159-35A00268442E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A2C5-0432-4692-819C-A358E2279F61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jpe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alliope-mini.github.io/v1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calliope-mini.github.io/v2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5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5.png"/><Relationship Id="rId7" Type="http://schemas.openxmlformats.org/officeDocument/2006/relationships/image" Target="../media/image45.png"/><Relationship Id="rId12" Type="http://schemas.openxmlformats.org/officeDocument/2006/relationships/image" Target="../media/image1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7.pn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project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s://lab.open-roberta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gerjython4kids.ch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144682"/>
            <a:ext cx="9144000" cy="1961802"/>
          </a:xfrm>
        </p:spPr>
        <p:txBody>
          <a:bodyPr/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>Willkommen im</a:t>
            </a:r>
            <a:br>
              <a:rPr lang="de-DE" dirty="0">
                <a:latin typeface="+mn-lt"/>
                <a:cs typeface="Arial" panose="020B0604020202020204" pitchFamily="34" charset="0"/>
              </a:rPr>
            </a:br>
            <a:endParaRPr lang="de-DE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13" y="3540659"/>
            <a:ext cx="3602743" cy="1438659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35006" y="64540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V1.0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84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8" y="2243167"/>
            <a:ext cx="8543925" cy="3543300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Die Online-Hilfe nutzen: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10</a:t>
            </a:fld>
            <a:endParaRPr lang="de-DE"/>
          </a:p>
        </p:txBody>
      </p:sp>
      <p:sp>
        <p:nvSpPr>
          <p:cNvPr id="7" name="Ovale Legende 6"/>
          <p:cNvSpPr/>
          <p:nvPr/>
        </p:nvSpPr>
        <p:spPr>
          <a:xfrm flipH="1" flipV="1">
            <a:off x="245740" y="3383499"/>
            <a:ext cx="2656936" cy="1500996"/>
          </a:xfrm>
          <a:prstGeom prst="wedgeEllipseCallout">
            <a:avLst>
              <a:gd name="adj1" fmla="val -82846"/>
              <a:gd name="adj2" fmla="val 51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241" y="3949331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rechte Maustaste</a:t>
            </a:r>
          </a:p>
        </p:txBody>
      </p:sp>
    </p:spTree>
    <p:extLst>
      <p:ext uri="{BB962C8B-B14F-4D97-AF65-F5344CB8AC3E}">
        <p14:creationId xmlns:p14="http://schemas.microsoft.com/office/powerpoint/2010/main" val="104624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 Aufgabe </a:t>
            </a:r>
            <a:r>
              <a:rPr lang="de-DE" dirty="0"/>
              <a:t>Mit Open Roberta programmieren wir ein Daumenkino und lassen einen Hund mit 8 Bildern von rechts nach links springen.</a:t>
            </a: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11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49" y="3049015"/>
            <a:ext cx="2477220" cy="219167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013753"/>
            <a:ext cx="2432649" cy="2257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01" y="3044036"/>
            <a:ext cx="2368027" cy="211738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690" y="3044036"/>
            <a:ext cx="2464244" cy="2196652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3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4 Keksdose offen? - </a:t>
            </a:r>
            <a:r>
              <a:rPr lang="de-DE" dirty="0"/>
              <a:t>Anzeige ob Kontakt (PIN P1) geschlossen oder offen ist</a:t>
            </a:r>
          </a:p>
          <a:p>
            <a:r>
              <a:rPr lang="de-DE" dirty="0"/>
              <a:t>PIN P1 gedrückt: Anzeige Schloss geschlossen und LED=grün; ansonsten Symbols Schloss offen und LED=rot.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12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64" y="2488709"/>
            <a:ext cx="8095559" cy="416967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8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Einen Plan haben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54240" y="1992076"/>
            <a:ext cx="4289506" cy="407343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73" y="1561543"/>
            <a:ext cx="3950703" cy="515971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9750" y="1205346"/>
            <a:ext cx="9615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5 Personenzähler -  </a:t>
            </a:r>
            <a:r>
              <a:rPr lang="de-DE" dirty="0"/>
              <a:t>Beim Eintreten in ein Freibad (Taste A - Drehkreuz) wird ein Zähler um +1 erhöht, beim Austritt (Taste B - Drehkreuz) wird der Zähler um 1 subtrahiert. Zwischen den Zählvorgängen soll 1 sec Pause liegen und in der Zeit eine Ampel von grün auf rot schalten.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44" y="2936216"/>
            <a:ext cx="9191625" cy="3314700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9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9750" y="1205346"/>
            <a:ext cx="961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5 Personenzähler -  mit LEDs: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15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16" y="1811834"/>
            <a:ext cx="5315692" cy="4953691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72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35215" y="1205346"/>
            <a:ext cx="963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6 Personenzähler – Erweiterung 1  </a:t>
            </a:r>
            <a:r>
              <a:rPr lang="de-DE" dirty="0"/>
              <a:t>Beim vorigen Personenzähler ist es möglich, dass eine Minus- Anzeige zustande kommt, wenn beim Zählerstand Null die Taste B noch einmal gedrückt wird. Ändere das Programm ab, dass eine Anzeige unter Null nicht möglich ist.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77" y="3306984"/>
            <a:ext cx="6620799" cy="240063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02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187091"/>
            <a:ext cx="937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7 Personenzähler – Erweiterung 2:  </a:t>
            </a:r>
            <a:r>
              <a:rPr lang="de-DE" dirty="0"/>
              <a:t>Wird eine Höchstzahl von Besuchern (5) über-schritten, soll der Eingang gesperrt werden und die rote LED leuchten.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55" y="1993426"/>
            <a:ext cx="5256148" cy="4654458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87281"/>
            <a:ext cx="1424491" cy="370719"/>
            <a:chOff x="57039" y="6487281"/>
            <a:chExt cx="1424491" cy="37071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988" y="6487281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41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8 Zufallsspiel: </a:t>
            </a:r>
            <a:r>
              <a:rPr lang="de-DE" dirty="0"/>
              <a:t>Schere, Stein, Papier - Programmiere das Schere, Stein, Papier Spiel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49" y="1664063"/>
            <a:ext cx="4924040" cy="4991958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03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Fehlersuche: </a:t>
            </a:r>
            <a:r>
              <a:rPr lang="de-DE" dirty="0"/>
              <a:t>Der </a:t>
            </a:r>
            <a:r>
              <a:rPr lang="de-DE" dirty="0" err="1"/>
              <a:t>Debug</a:t>
            </a:r>
            <a:r>
              <a:rPr lang="de-DE" dirty="0"/>
              <a:t>-Modus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14" y="1809228"/>
            <a:ext cx="9006421" cy="47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193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Die Hardware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A44313-9B7F-4C8F-B64F-05FACDB6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64" y="1001683"/>
            <a:ext cx="6256380" cy="55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0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9 Zufallsspiel: </a:t>
            </a:r>
            <a:r>
              <a:rPr lang="de-DE" dirty="0"/>
              <a:t>Schere, Stein, Papier - füge noch einen Brunnen hinzu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20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26" y="3092396"/>
            <a:ext cx="4043724" cy="2005815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37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Calliope</a:t>
            </a:r>
            <a:r>
              <a:rPr lang="de-DE" sz="2400" b="1" dirty="0"/>
              <a:t> C++ Editor und Compiler mit Open Roberta: </a:t>
            </a:r>
          </a:p>
          <a:p>
            <a:r>
              <a:rPr lang="de-DE" sz="2400" dirty="0">
                <a:hlinkClick r:id="rId3"/>
              </a:rPr>
              <a:t>https://lab.open-roberta.org/</a:t>
            </a:r>
            <a:endParaRPr lang="de-DE" sz="2400" dirty="0"/>
          </a:p>
          <a:p>
            <a:endParaRPr lang="de-DE" sz="2400" b="1" dirty="0"/>
          </a:p>
          <a:p>
            <a:endParaRPr lang="de-DE" sz="2400" b="1" dirty="0"/>
          </a:p>
          <a:p>
            <a:endParaRPr lang="de-DE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73" y="2041810"/>
            <a:ext cx="5189326" cy="481619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047266" y="4195750"/>
            <a:ext cx="2106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C++ Beispiel </a:t>
            </a:r>
          </a:p>
          <a:p>
            <a:r>
              <a:rPr lang="de-DE" dirty="0"/>
              <a:t>LED schalten im </a:t>
            </a:r>
          </a:p>
          <a:p>
            <a:r>
              <a:rPr lang="de-DE" dirty="0"/>
              <a:t>Open Roberta Editor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896" y="3629072"/>
            <a:ext cx="241016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10 Aufgabe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Händewaschtimer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/>
              <a:t>Wir programmieren uns einen Zeitgeber. Beim Start des </a:t>
            </a:r>
            <a:r>
              <a:rPr lang="de-DE" dirty="0" err="1"/>
              <a:t>Calliope</a:t>
            </a:r>
            <a:r>
              <a:rPr lang="de-DE" dirty="0"/>
              <a:t> leuchtet die rote LED 30 Sekunden (zum testen 3 Sekunden), danach wird die LED grün. Mit der Taste A können wir den Zeitgeber neu starten.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22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106" y="4252560"/>
            <a:ext cx="38195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10 Lösung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Händewaschtimer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4720"/>
              </p:ext>
            </p:extLst>
          </p:nvPr>
        </p:nvGraphicFramePr>
        <p:xfrm>
          <a:off x="5986732" y="1712421"/>
          <a:ext cx="5759950" cy="478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950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(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-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 &gt; 3000 )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(51, 204,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uBit.buttonA.isPressed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2" y="2297746"/>
            <a:ext cx="5276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11 Aufgabe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Automatisches Rollerlicht</a:t>
            </a:r>
          </a:p>
          <a:p>
            <a:r>
              <a:rPr lang="de-DE" dirty="0"/>
              <a:t>Wir programmieren uns ein automatisches Rollerlicht. Wenn es dunkel wird und der Lichtwert unter 30% sinkt, soll der </a:t>
            </a:r>
            <a:r>
              <a:rPr lang="de-DE" dirty="0" err="1"/>
              <a:t>Calliope</a:t>
            </a:r>
            <a:r>
              <a:rPr lang="de-DE" dirty="0"/>
              <a:t> automatisch das Licht einschalten.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24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42" y="4080336"/>
            <a:ext cx="3409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11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Automatisches Rollerlicht</a:t>
            </a: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3154"/>
              </p:ext>
            </p:extLst>
          </p:nvPr>
        </p:nvGraphicFramePr>
        <p:xfrm>
          <a:off x="5986732" y="2087896"/>
          <a:ext cx="5759950" cy="427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950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round(_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uBit.display.readLightLevel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* _GET_LIGHTLEVEL_MULTIPLIER) &lt; 30 ) 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255, 255, 255));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 else {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 0, 0, 255));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508309"/>
            <a:ext cx="4800600" cy="1962150"/>
          </a:xfrm>
          <a:prstGeom prst="rect">
            <a:avLst/>
          </a:prstGeo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12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12 Aufgabe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Luftqualität-Anzeige</a:t>
            </a:r>
          </a:p>
          <a:p>
            <a:r>
              <a:rPr lang="de-DE" dirty="0"/>
              <a:t>Mit einem Open Roberta Programm soll die Luftqualität vom Sensoreingang A1 (Pin C16) mit einem Grove Luftqualitätssensor angezeigt werden. Die Anzeige erfolgt über die LED-Matrix.</a:t>
            </a:r>
          </a:p>
          <a:p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26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69" y="3036582"/>
            <a:ext cx="4146698" cy="26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12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Luftqualität-Anzeige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94" y="3116660"/>
            <a:ext cx="476316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1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13 Aufgabe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Temperatur-Anzeige</a:t>
            </a:r>
          </a:p>
          <a:p>
            <a:r>
              <a:rPr lang="de-DE" dirty="0"/>
              <a:t>Mit einem Open Roberta Programm soll die Temperatur vom Sensoreingang A1 (Pin C16) mit einem Grove Temperatursensor angezeigt werden. Die Anzeige erfolgt über die LED-Matrix.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28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2050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39" y="2787829"/>
            <a:ext cx="3811467" cy="381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66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13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Temperatur-Anzeige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10" y="2992817"/>
            <a:ext cx="597300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193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Die Hardware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6" y="1404851"/>
            <a:ext cx="6705600" cy="535305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75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14 Aufgabe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  <a:p>
            <a:r>
              <a:rPr lang="de-DE" dirty="0">
                <a:cs typeface="Arial" panose="020B0604020202020204" pitchFamily="34" charset="0"/>
              </a:rPr>
              <a:t>Mit einem Open Roberta Programm soll eine Raumluftüberwachung vom Sensoreingang A1 (Pin16) erfolgen. Als Sensor dient zur Simulation ein </a:t>
            </a:r>
            <a:r>
              <a:rPr lang="de-DE" dirty="0" err="1">
                <a:cs typeface="Arial" panose="020B0604020202020204" pitchFamily="34" charset="0"/>
              </a:rPr>
              <a:t>Poti</a:t>
            </a:r>
            <a:r>
              <a:rPr lang="de-DE" dirty="0">
                <a:cs typeface="Arial" panose="020B0604020202020204" pitchFamily="34" charset="0"/>
              </a:rPr>
              <a:t>. Der Sensorwert soll uns 3 Werte anzeigen.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30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22" name="Textfeld 21"/>
          <p:cNvSpPr txBox="1"/>
          <p:nvPr/>
        </p:nvSpPr>
        <p:spPr>
          <a:xfrm>
            <a:off x="806335" y="3091644"/>
            <a:ext cx="612067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000-300: </a:t>
            </a:r>
            <a:endParaRPr lang="de-DE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11" y="3848241"/>
            <a:ext cx="533400" cy="50482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82" y="4592487"/>
            <a:ext cx="504825" cy="47625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737" y="5325410"/>
            <a:ext cx="504825" cy="504825"/>
          </a:xfrm>
          <a:prstGeom prst="rect">
            <a:avLst/>
          </a:prstGeom>
        </p:spPr>
      </p:pic>
      <p:sp>
        <p:nvSpPr>
          <p:cNvPr id="29" name="Foliennummernplatzhalter 5"/>
          <p:cNvSpPr txBox="1">
            <a:spLocks/>
          </p:cNvSpPr>
          <p:nvPr/>
        </p:nvSpPr>
        <p:spPr>
          <a:xfrm>
            <a:off x="5793909" y="51269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/>
          </p:nvPr>
        </p:nvGraphicFramePr>
        <p:xfrm>
          <a:off x="4822002" y="4094272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41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14 Lösung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43" y="2465813"/>
            <a:ext cx="469648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0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15 Aufgabe </a:t>
            </a:r>
            <a:r>
              <a:rPr lang="de-DE" dirty="0">
                <a:cs typeface="Arial" panose="020B0604020202020204" pitchFamily="34" charset="0"/>
              </a:rPr>
              <a:t>Temperaturanzeige</a:t>
            </a:r>
          </a:p>
          <a:p>
            <a:r>
              <a:rPr lang="de-DE" dirty="0"/>
              <a:t>Mit einem Open Roberta Programm soll die Temperatur vom Sensoreingang A1 (Pin C16) angezeigt werden. Als Temperatursensor dient zur Simulation ein </a:t>
            </a:r>
            <a:r>
              <a:rPr lang="de-DE" dirty="0" err="1"/>
              <a:t>Poti</a:t>
            </a:r>
            <a:r>
              <a:rPr lang="de-DE" dirty="0"/>
              <a:t>. Die Temperaturanzeige erfolgt über die LED-Matrix.</a:t>
            </a:r>
          </a:p>
          <a:p>
            <a:endParaRPr lang="de-DE" dirty="0"/>
          </a:p>
          <a:p>
            <a:r>
              <a:rPr lang="de-DE" dirty="0"/>
              <a:t>Anzeige: </a:t>
            </a:r>
          </a:p>
          <a:p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32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1" y="3327186"/>
            <a:ext cx="1809750" cy="14763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489780" y="4808872"/>
            <a:ext cx="97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50°C                         40°C                         30°C                          20°C                         10°C                          5°C  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51" y="3327186"/>
            <a:ext cx="1809750" cy="1476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861" y="3329885"/>
            <a:ext cx="1809750" cy="1476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5271" y="3327186"/>
            <a:ext cx="1809750" cy="14763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681" y="3327186"/>
            <a:ext cx="1809750" cy="14763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0091" y="3327186"/>
            <a:ext cx="1809750" cy="14763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9076" y="5552984"/>
            <a:ext cx="7115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5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15 Lösung </a:t>
            </a:r>
            <a:r>
              <a:rPr lang="de-DE" dirty="0">
                <a:cs typeface="Arial" panose="020B0604020202020204" pitchFamily="34" charset="0"/>
              </a:rPr>
              <a:t>Temperaturanzeige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27" y="1711496"/>
            <a:ext cx="5007871" cy="49552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8" y="2937960"/>
            <a:ext cx="6187395" cy="18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7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16 Aufgabe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881063" y="5580548"/>
            <a:ext cx="2743200" cy="365125"/>
          </a:xfrm>
        </p:spPr>
        <p:txBody>
          <a:bodyPr/>
          <a:lstStyle/>
          <a:p>
            <a:r>
              <a:rPr lang="de-DE" sz="1800" dirty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023618" y="3764304"/>
            <a:ext cx="64294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Testprogramm: </a:t>
            </a:r>
            <a:r>
              <a:rPr lang="de-DE" dirty="0" err="1">
                <a:cs typeface="Arial" panose="020B0604020202020204" pitchFamily="34" charset="0"/>
              </a:rPr>
              <a:t>Poti</a:t>
            </a:r>
            <a:r>
              <a:rPr lang="de-DE" dirty="0">
                <a:cs typeface="Arial" panose="020B0604020202020204" pitchFamily="34" charset="0"/>
              </a:rPr>
              <a:t> (Raumluft-Sensor) von A1 (C16) einlesen.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63" y="2257106"/>
            <a:ext cx="3352800" cy="15430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14763" y="4398638"/>
            <a:ext cx="5468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cs typeface="Arial" panose="020B0604020202020204" pitchFamily="34" charset="0"/>
              </a:rPr>
              <a:t>000-300: </a:t>
            </a:r>
            <a:endParaRPr lang="de-DE" sz="14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8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sz="8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sz="1400" dirty="0"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530" y="4800307"/>
            <a:ext cx="295275" cy="3048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083" y="5329056"/>
            <a:ext cx="314325" cy="3048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055" y="5848164"/>
            <a:ext cx="285750" cy="304800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3930"/>
              </p:ext>
            </p:extLst>
          </p:nvPr>
        </p:nvGraphicFramePr>
        <p:xfrm>
          <a:off x="5510712" y="4554368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1024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63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16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Raumluftüberwachung mit einem </a:t>
            </a:r>
            <a:r>
              <a:rPr lang="de-DE" dirty="0" err="1">
                <a:cs typeface="Arial" panose="020B0604020202020204" pitchFamily="34" charset="0"/>
              </a:rPr>
              <a:t>Poti</a:t>
            </a:r>
            <a:r>
              <a:rPr lang="de-DE" dirty="0">
                <a:cs typeface="Arial" panose="020B0604020202020204" pitchFamily="34" charset="0"/>
              </a:rPr>
              <a:t> an A1 simuliert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82143"/>
              </p:ext>
            </p:extLst>
          </p:nvPr>
        </p:nvGraphicFramePr>
        <p:xfrm>
          <a:off x="6848436" y="2090766"/>
          <a:ext cx="507834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= 0</a:t>
                      </a:r>
                    </a:p>
                    <a:p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pins.analogReadPin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0 &amp;&amp; n &lt;= 333)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IconNames.Happy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334 &amp;&amp; n &lt;= 666)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IconNames.Asleep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6848437" y="3934633"/>
          <a:ext cx="5078345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 = 0</a:t>
                      </a:r>
                    </a:p>
                    <a:p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global n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pins.analog_read_pin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&gt;= 0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&lt;= 333: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IconNames.HAPPY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&gt;= 334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&lt;= 666: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IconNames.ASLEEP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14" y="2331956"/>
            <a:ext cx="4317611" cy="4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2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17 Aufgabe </a:t>
            </a:r>
            <a:r>
              <a:rPr lang="de-DE" dirty="0">
                <a:cs typeface="Arial" panose="020B0604020202020204" pitchFamily="34" charset="0"/>
              </a:rPr>
              <a:t>Programmiere ein Thermometer mit dem Grove Temperatur-Sensor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36</a:t>
            </a:fld>
            <a:endParaRPr lang="de-DE"/>
          </a:p>
        </p:txBody>
      </p:sp>
      <p:pic>
        <p:nvPicPr>
          <p:cNvPr id="2" name="Picture 6" descr="https://calliope.cc/media/pages/projekte/grove-temperatur-sensor-v1-2/-2083755394-1558479172/graph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4" y="2343185"/>
            <a:ext cx="3588350" cy="266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806335" y="5074802"/>
            <a:ext cx="41256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Kennlinie des Grove Temperatur-Sensor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09" y="3392374"/>
            <a:ext cx="4162425" cy="167640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5141582" y="2288508"/>
            <a:ext cx="575358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Der Grove Temperatur-Sensor kann über den Pin C16 eingelesen werden (Anschluss A1 - rechts) </a:t>
            </a:r>
          </a:p>
        </p:txBody>
      </p:sp>
      <p:sp>
        <p:nvSpPr>
          <p:cNvPr id="4" name="Rechteck 3"/>
          <p:cNvSpPr/>
          <p:nvPr/>
        </p:nvSpPr>
        <p:spPr>
          <a:xfrm>
            <a:off x="868858" y="5819326"/>
            <a:ext cx="5476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Kennlinie: https://calliope.cc/en/projekte/grove-temperatur-sensor-v1-2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21" name="Textfeld 20"/>
          <p:cNvSpPr txBox="1"/>
          <p:nvPr/>
        </p:nvSpPr>
        <p:spPr>
          <a:xfrm>
            <a:off x="5262724" y="5068774"/>
            <a:ext cx="4338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Verwende den MAP-Befehl (verteile-Befehl)</a:t>
            </a:r>
          </a:p>
        </p:txBody>
      </p:sp>
    </p:spTree>
    <p:extLst>
      <p:ext uri="{BB962C8B-B14F-4D97-AF65-F5344CB8AC3E}">
        <p14:creationId xmlns:p14="http://schemas.microsoft.com/office/powerpoint/2010/main" val="381880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17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Thermometer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37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7" y="2198831"/>
            <a:ext cx="4421940" cy="4285262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/>
          </p:nvPr>
        </p:nvGraphicFramePr>
        <p:xfrm>
          <a:off x="6806676" y="1297899"/>
          <a:ext cx="50783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n =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0</a:t>
                      </a:r>
                      <a:endParaRPr lang="de-DE" sz="1100" dirty="0">
                        <a:solidFill>
                          <a:srgbClr val="000000"/>
                        </a:solidFill>
                        <a:latin typeface=" Monaco"/>
                      </a:endParaRP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Temperatur =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0</a:t>
                      </a:r>
                      <a:endParaRPr lang="de-DE" sz="1100" dirty="0">
                        <a:solidFill>
                          <a:srgbClr val="000000"/>
                        </a:solidFill>
                        <a:latin typeface=" Monaco"/>
                      </a:endParaRP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/>
                      </a:r>
                      <a:b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</a:br>
                      <a:r>
                        <a:rPr lang="de-DE" sz="1100" dirty="0" err="1">
                          <a:solidFill>
                            <a:srgbClr val="0000FF"/>
                          </a:solidFill>
                          <a:latin typeface=" Monaco"/>
                        </a:rPr>
                        <a:t>def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on_forever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():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>
                          <a:solidFill>
                            <a:srgbClr val="0000FF"/>
                          </a:solidFill>
                          <a:latin typeface=" Monaco"/>
                        </a:rPr>
                        <a:t>global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n, Temperatur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n =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pins.analog_read_pin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(AnalogPin.C16)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 err="1">
                          <a:solidFill>
                            <a:srgbClr val="0000FF"/>
                          </a:solidFill>
                          <a:latin typeface=" Monaco"/>
                        </a:rPr>
                        <a:t>if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n &gt;=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270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</a:t>
                      </a:r>
                      <a:r>
                        <a:rPr lang="de-DE" sz="1100" dirty="0" err="1">
                          <a:solidFill>
                            <a:srgbClr val="0000FF"/>
                          </a:solidFill>
                          <a:latin typeface=" Monaco"/>
                        </a:rPr>
                        <a:t>and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n &lt;=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699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: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    Temperatur =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pins.</a:t>
                      </a:r>
                      <a:r>
                        <a:rPr lang="de-DE" sz="1100" dirty="0" err="1">
                          <a:solidFill>
                            <a:srgbClr val="0000FF"/>
                          </a:solidFill>
                          <a:latin typeface=" Monaco"/>
                        </a:rPr>
                        <a:t>map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(n,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270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699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5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42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basic.show_number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(Temperatur)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basic.pause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>
                          <a:solidFill>
                            <a:srgbClr val="09885A"/>
                          </a:solidFill>
                          <a:latin typeface=" Monaco"/>
                        </a:rPr>
                        <a:t>1000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 err="1">
                          <a:solidFill>
                            <a:srgbClr val="0000FF"/>
                          </a:solidFill>
                          <a:latin typeface=" Monaco"/>
                        </a:rPr>
                        <a:t>else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:</a:t>
                      </a:r>
                    </a:p>
                    <a:p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basic.show_icon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IconNames.SAD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basic.forever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latin typeface=" Monaco"/>
                        </a:rPr>
                        <a:t>on_forever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  <a:endParaRPr lang="de-DE" sz="1100" b="0" dirty="0">
                        <a:solidFill>
                          <a:srgbClr val="000000"/>
                        </a:solidFill>
                        <a:effectLst/>
                        <a:latin typeface=" 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/>
          </p:nvPr>
        </p:nvGraphicFramePr>
        <p:xfrm>
          <a:off x="6806676" y="3924021"/>
          <a:ext cx="5078345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= 0</a:t>
                      </a:r>
                    </a:p>
                    <a:p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Temperatur = 0</a:t>
                      </a:r>
                    </a:p>
                    <a:p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()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pins.analogReadPin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270 &amp;&amp; n &lt;= 699)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Temperatur =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pins.map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n,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270,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699,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5,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42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basic.showNumber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(Temperatur)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(1000)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de-DE" sz="9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85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18 Aufgabe </a:t>
            </a:r>
            <a:r>
              <a:rPr lang="de-DE" dirty="0">
                <a:cs typeface="Arial" panose="020B0604020202020204" pitchFamily="34" charset="0"/>
              </a:rPr>
              <a:t>Alarmanlage</a:t>
            </a:r>
          </a:p>
          <a:p>
            <a:r>
              <a:rPr lang="de-DE" dirty="0"/>
              <a:t>Mit einem Open Roberta Programm soll eine Alarmanlage programmiert werden. </a:t>
            </a:r>
          </a:p>
          <a:p>
            <a:r>
              <a:rPr lang="de-DE" dirty="0"/>
              <a:t>Der </a:t>
            </a:r>
            <a:r>
              <a:rPr lang="de-DE" dirty="0" err="1"/>
              <a:t>Calliope</a:t>
            </a:r>
            <a:r>
              <a:rPr lang="de-DE" dirty="0"/>
              <a:t> wird mit der X-Achse (parallel mit dem USB-Anschluss) auf der Türklinke befestigt.</a:t>
            </a:r>
          </a:p>
          <a:p>
            <a:r>
              <a:rPr lang="de-DE" dirty="0"/>
              <a:t>Nach dem Einschalten leuchtet die gelbe LED. Wird die Türklinke betätigt und der </a:t>
            </a:r>
            <a:r>
              <a:rPr lang="de-DE" dirty="0" err="1"/>
              <a:t>Calliope</a:t>
            </a:r>
            <a:r>
              <a:rPr lang="de-DE" dirty="0"/>
              <a:t> neigt sich &gt; 15°, schaltet die LED für 1sec auf rot und ein Warnsignal ertönt. Danach schaltet die LED auf grün und zeigt an, dass ein Alarm ausgelöst wurde.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38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347" y="4315005"/>
            <a:ext cx="42576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18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Alarmanlage</a:t>
            </a: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/>
          </p:nvPr>
        </p:nvGraphicFramePr>
        <p:xfrm>
          <a:off x="6848437" y="1512916"/>
          <a:ext cx="5078345" cy="478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uBit.accelerometer.updateSample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255,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uBit.accelerometer.getPitch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&gt; 15 )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uBit.soundmotor.soundOn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(261.626);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(2000);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uBit.soundmotor.soundOff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(1000);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 153, 0, 255));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97" y="2550738"/>
            <a:ext cx="5591175" cy="268605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10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85235" y="3039915"/>
            <a:ext cx="84512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hlinkClick r:id="rId3"/>
              </a:rPr>
              <a:t>https://lab.open-roberta.org/</a:t>
            </a:r>
            <a:endParaRPr lang="de-DE" sz="4000" dirty="0"/>
          </a:p>
          <a:p>
            <a:pPr algn="ctr"/>
            <a:endParaRPr lang="de-DE" sz="4000" dirty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983673" y="1537855"/>
            <a:ext cx="10191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Mein erstes Programm – </a:t>
            </a:r>
            <a:r>
              <a:rPr lang="de-DE" sz="2400" dirty="0"/>
              <a:t>Online-Editoren:</a:t>
            </a:r>
          </a:p>
          <a:p>
            <a:endParaRPr lang="de-DE" b="1" dirty="0"/>
          </a:p>
          <a:p>
            <a:r>
              <a:rPr lang="de-DE" sz="1400" b="1" dirty="0"/>
              <a:t> </a:t>
            </a:r>
          </a:p>
          <a:p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69014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Techn. Info</a:t>
            </a:r>
          </a:p>
          <a:p>
            <a:pPr>
              <a:lnSpc>
                <a:spcPct val="150000"/>
              </a:lnSpc>
            </a:pPr>
            <a:r>
              <a:rPr lang="de-DE" sz="1000" dirty="0">
                <a:hlinkClick r:id="rId3"/>
              </a:rPr>
              <a:t>v1.3 | </a:t>
            </a:r>
            <a:r>
              <a:rPr lang="de-DE" sz="1000" dirty="0" err="1">
                <a:hlinkClick r:id="rId3"/>
              </a:rPr>
              <a:t>Calliope</a:t>
            </a:r>
            <a:r>
              <a:rPr lang="de-DE" sz="1000" dirty="0">
                <a:hlinkClick r:id="rId3"/>
              </a:rPr>
              <a:t> Dokumentation (calliope-mini.github.io)</a:t>
            </a:r>
            <a:endParaRPr lang="de-DE" sz="1000" dirty="0"/>
          </a:p>
          <a:p>
            <a:pPr>
              <a:lnSpc>
                <a:spcPct val="150000"/>
              </a:lnSpc>
            </a:pPr>
            <a:r>
              <a:rPr lang="de-DE" sz="1000" dirty="0">
                <a:hlinkClick r:id="rId4"/>
              </a:rPr>
              <a:t>v2.0 | </a:t>
            </a:r>
            <a:r>
              <a:rPr lang="de-DE" sz="1000" dirty="0" err="1">
                <a:hlinkClick r:id="rId4"/>
              </a:rPr>
              <a:t>Calliope</a:t>
            </a:r>
            <a:r>
              <a:rPr lang="de-DE" sz="1000" dirty="0">
                <a:hlinkClick r:id="rId4"/>
              </a:rPr>
              <a:t> Dokumentation (calliope-mini.github.io)</a:t>
            </a:r>
            <a:endParaRPr lang="de-DE" sz="1000" dirty="0"/>
          </a:p>
          <a:p>
            <a:pPr>
              <a:lnSpc>
                <a:spcPct val="150000"/>
              </a:lnSpc>
            </a:pPr>
            <a:endParaRPr lang="de-DE" sz="1000" dirty="0"/>
          </a:p>
          <a:p>
            <a:pPr>
              <a:lnSpc>
                <a:spcPct val="150000"/>
              </a:lnSpc>
            </a:pP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64" y="1001683"/>
            <a:ext cx="6256380" cy="55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6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19 Aufgabe </a:t>
            </a:r>
            <a:r>
              <a:rPr lang="de-DE" dirty="0">
                <a:cs typeface="Arial" panose="020B0604020202020204" pitchFamily="34" charset="0"/>
              </a:rPr>
              <a:t>Helligkeitsabhängiger Lüfter </a:t>
            </a:r>
          </a:p>
          <a:p>
            <a:r>
              <a:rPr lang="de-DE" dirty="0"/>
              <a:t>Mit einem Open Roberta Programm soll ein helligkeitsabhängiger Lüfter programmiert werden. </a:t>
            </a:r>
          </a:p>
          <a:p>
            <a:r>
              <a:rPr lang="de-DE" dirty="0"/>
              <a:t>Der Motor ändert seine Geschwindigkeit in Abhängigkeit der Helligkeit in 2 Stufen: </a:t>
            </a:r>
          </a:p>
          <a:p>
            <a:endParaRPr lang="de-DE" dirty="0"/>
          </a:p>
          <a:p>
            <a:r>
              <a:rPr lang="de-DE" dirty="0"/>
              <a:t>Helligkeit &lt; 30% &lt; Motor-Tempo = 30%</a:t>
            </a:r>
          </a:p>
          <a:p>
            <a:r>
              <a:rPr lang="de-DE" dirty="0"/>
              <a:t>Helligkeit &gt; 30% &gt; Motor-Tempo = 10%</a:t>
            </a: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41</a:t>
            </a:fld>
            <a:endParaRPr lang="de-DE"/>
          </a:p>
        </p:txBody>
      </p: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52" y="3806428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83" y="4575636"/>
            <a:ext cx="4171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1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19 Lösung </a:t>
            </a:r>
            <a:r>
              <a:rPr lang="de-DE" dirty="0">
                <a:cs typeface="Arial" panose="020B0604020202020204" pitchFamily="34" charset="0"/>
              </a:rPr>
              <a:t>Helligkeitsabhängiger Lüfter </a:t>
            </a:r>
            <a:endParaRPr lang="de-DE" b="1" dirty="0"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8" y="2514960"/>
            <a:ext cx="5505450" cy="3105150"/>
          </a:xfrm>
          <a:prstGeom prst="rect">
            <a:avLst/>
          </a:prstGeom>
        </p:spPr>
      </p:pic>
      <p:pic>
        <p:nvPicPr>
          <p:cNvPr id="11" name="Picture 2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52" y="3806428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37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20 Aufgabe </a:t>
            </a:r>
            <a:r>
              <a:rPr lang="de-DE" dirty="0">
                <a:cs typeface="Arial" panose="020B0604020202020204" pitchFamily="34" charset="0"/>
              </a:rPr>
              <a:t>Treppenhauslicht</a:t>
            </a:r>
          </a:p>
          <a:p>
            <a:r>
              <a:rPr lang="de-DE" dirty="0"/>
              <a:t>Mit der Taste A soll ein Treppenhauslicht realisiert werden. Nach Betätigung der Taste A schaltet die LED für 2s ein und danach wieder aus. Löse die Aufgabe mit Microsoft </a:t>
            </a:r>
            <a:r>
              <a:rPr lang="de-DE" dirty="0" err="1"/>
              <a:t>MakeCode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43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57039" y="6493058"/>
            <a:ext cx="1424491" cy="364942"/>
            <a:chOff x="57039" y="6493058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10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372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20 Lösung </a:t>
            </a:r>
            <a:r>
              <a:rPr lang="de-DE" dirty="0">
                <a:cs typeface="Arial" panose="020B0604020202020204" pitchFamily="34" charset="0"/>
              </a:rPr>
              <a:t>Treppenhauslicht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56" y="2691532"/>
            <a:ext cx="3400425" cy="2924175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44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67" y="2537963"/>
            <a:ext cx="357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0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21 Aufgabe  </a:t>
            </a:r>
            <a:r>
              <a:rPr lang="de-DE" dirty="0">
                <a:cs typeface="Arial" panose="020B0604020202020204" pitchFamily="34" charset="0"/>
              </a:rPr>
              <a:t>Wechselschalter</a:t>
            </a:r>
          </a:p>
          <a:p>
            <a:pPr>
              <a:lnSpc>
                <a:spcPct val="150000"/>
              </a:lnSpc>
            </a:pPr>
            <a:r>
              <a:rPr lang="de-DE" dirty="0"/>
              <a:t>Mit der Taste A soll die RGB-LED ein- oder ausgeschaltet werden und der Zustand nach dem Loslassen der Taste erhalten bleiben (Wechsel-Schalter).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2" y="2547938"/>
            <a:ext cx="5524500" cy="3962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45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65" y="3898049"/>
            <a:ext cx="5057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8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21 Lösung </a:t>
            </a:r>
            <a:r>
              <a:rPr lang="de-DE" dirty="0">
                <a:cs typeface="Arial" panose="020B0604020202020204" pitchFamily="34" charset="0"/>
              </a:rPr>
              <a:t>Wechselschalter</a:t>
            </a:r>
          </a:p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12" y="1404851"/>
            <a:ext cx="3362325" cy="54102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4" y="2586217"/>
            <a:ext cx="6334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0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22 Aufgabe </a:t>
            </a:r>
            <a:r>
              <a:rPr lang="de-DE" dirty="0">
                <a:cs typeface="Arial" panose="020B0604020202020204" pitchFamily="34" charset="0"/>
              </a:rPr>
              <a:t>Klatschschalter</a:t>
            </a:r>
          </a:p>
          <a:p>
            <a:r>
              <a:rPr lang="de-DE" dirty="0"/>
              <a:t>Auf der Basis der vorherigen Aufgabe soll ein Klatschschalter realisiert werden. Mit einem Geräusch </a:t>
            </a:r>
          </a:p>
          <a:p>
            <a:r>
              <a:rPr lang="de-DE" dirty="0"/>
              <a:t>(Lautstärke &gt; 20%) wird die LED ein/ausgeschalten. </a:t>
            </a: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3034753"/>
            <a:ext cx="4438650" cy="248602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47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530" y="3724617"/>
            <a:ext cx="37719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8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22 Lösung </a:t>
            </a:r>
            <a:r>
              <a:rPr lang="de-DE" dirty="0">
                <a:cs typeface="Arial" panose="020B0604020202020204" pitchFamily="34" charset="0"/>
              </a:rPr>
              <a:t>Klatschschalter</a:t>
            </a:r>
          </a:p>
          <a:p>
            <a:pPr>
              <a:lnSpc>
                <a:spcPct val="150000"/>
              </a:lnSpc>
            </a:pP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48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64" y="1205346"/>
            <a:ext cx="3248025" cy="55245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" y="2297746"/>
            <a:ext cx="77628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1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23 Aufgabe </a:t>
            </a:r>
            <a:r>
              <a:rPr lang="de-DE" dirty="0">
                <a:cs typeface="Arial" panose="020B0604020202020204" pitchFamily="34" charset="0"/>
              </a:rPr>
              <a:t>Spardose</a:t>
            </a:r>
          </a:p>
          <a:p>
            <a:r>
              <a:rPr lang="de-DE" dirty="0"/>
              <a:t>Mit einem Open Roberta Programm soll eine Spardose mit Anzeige programmiert werden, die alle eingeworfenen Münzen zählt.</a:t>
            </a:r>
          </a:p>
          <a:p>
            <a:endParaRPr lang="de-DE" dirty="0"/>
          </a:p>
          <a:p>
            <a:r>
              <a:rPr lang="de-DE" dirty="0"/>
              <a:t>P0 zählt 20 Cent-Münzen</a:t>
            </a:r>
          </a:p>
          <a:p>
            <a:r>
              <a:rPr lang="de-DE" dirty="0"/>
              <a:t>P1 zählt 50 Cent-Münzen</a:t>
            </a:r>
          </a:p>
          <a:p>
            <a:r>
              <a:rPr lang="de-DE" dirty="0"/>
              <a:t>P2 zählt 1 Euro-Münzen</a:t>
            </a:r>
          </a:p>
          <a:p>
            <a:r>
              <a:rPr lang="de-DE" dirty="0"/>
              <a:t>P3 zählt 2 Euro-Münzen</a:t>
            </a:r>
          </a:p>
          <a:p>
            <a:endParaRPr lang="de-DE" dirty="0"/>
          </a:p>
          <a:p>
            <a:r>
              <a:rPr lang="de-DE" dirty="0"/>
              <a:t>Die Taste A gibt die Summe der eingeworfenen Münzen aus. Die Taste B löscht die Summe.</a:t>
            </a:r>
          </a:p>
          <a:p>
            <a:r>
              <a:rPr lang="de-DE" dirty="0"/>
              <a:t>Die Alarmfunktion der Spardose reagiert auf Bewegung, Licht und Geräusche.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49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2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884" y="1404851"/>
            <a:ext cx="108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 Mein erstes Programm </a:t>
            </a:r>
            <a:r>
              <a:rPr lang="de-DE" b="1" dirty="0"/>
              <a:t>– </a:t>
            </a:r>
            <a:r>
              <a:rPr lang="de-DE" dirty="0"/>
              <a:t>Taste A zeigt uns ein Herz, Taste B zeigt uns einen Smiley</a:t>
            </a:r>
          </a:p>
          <a:p>
            <a:r>
              <a:rPr lang="de-DE" sz="2400" b="1" dirty="0">
                <a:sym typeface="Webdings" panose="05030102010509060703" pitchFamily="18" charset="2"/>
              </a:rPr>
              <a:t> 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73" y="2441575"/>
            <a:ext cx="9439275" cy="3914775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98638" y="6496050"/>
            <a:ext cx="1424491" cy="361950"/>
            <a:chOff x="851182" y="1824360"/>
            <a:chExt cx="1424491" cy="36195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231" y="1838649"/>
              <a:ext cx="295275" cy="333375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753" y="183864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249" y="18386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0398" y="1838648"/>
              <a:ext cx="295275" cy="333375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2" y="182436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904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24 Aufgabe </a:t>
            </a:r>
            <a:r>
              <a:rPr lang="de-DE" dirty="0">
                <a:cs typeface="Arial" panose="020B0604020202020204" pitchFamily="34" charset="0"/>
              </a:rPr>
              <a:t>Zähler mit Taste A und LED-Matrix</a:t>
            </a:r>
          </a:p>
          <a:p>
            <a:r>
              <a:rPr lang="de-DE" dirty="0"/>
              <a:t>Mit einem Open Roberta Programm wollen wir zählen, wie oft die Taste A gedrückt wurde. Der Zählerstand soll als zusätzlicher </a:t>
            </a:r>
            <a:r>
              <a:rPr lang="de-DE" b="1" dirty="0"/>
              <a:t>LED-Punkt </a:t>
            </a:r>
            <a:r>
              <a:rPr lang="de-DE" dirty="0"/>
              <a:t>im LED-Display des </a:t>
            </a:r>
            <a:r>
              <a:rPr lang="de-DE" dirty="0" err="1"/>
              <a:t>Calliope</a:t>
            </a:r>
            <a:r>
              <a:rPr lang="de-DE" dirty="0"/>
              <a:t> angezeigt werden.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12" y="2896873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931" y="2893658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29" y="2893658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933" y="2893658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50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12" y="5046309"/>
            <a:ext cx="2447148" cy="13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3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24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Zähler mit Taste A und LED-Matrix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15" y="2297746"/>
            <a:ext cx="6107945" cy="3646727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130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25 Aufgabe </a:t>
            </a:r>
            <a:r>
              <a:rPr lang="de-DE" dirty="0">
                <a:cs typeface="Arial" panose="020B0604020202020204" pitchFamily="34" charset="0"/>
              </a:rPr>
              <a:t>Zähler mit Taste A, B und LED-Matrix</a:t>
            </a:r>
          </a:p>
          <a:p>
            <a:r>
              <a:rPr lang="de-DE" dirty="0"/>
              <a:t>Mit einem Open Roberta Programm soll ein </a:t>
            </a:r>
            <a:r>
              <a:rPr lang="de-DE" b="1" dirty="0"/>
              <a:t>Zähler</a:t>
            </a:r>
            <a:r>
              <a:rPr lang="de-DE" dirty="0"/>
              <a:t> gestartet werden, der den Zählerstand mit Taste A startet und als zusätzlichen </a:t>
            </a:r>
            <a:r>
              <a:rPr lang="de-DE" b="1" dirty="0"/>
              <a:t>LED-Punkt </a:t>
            </a:r>
            <a:r>
              <a:rPr lang="de-DE" dirty="0"/>
              <a:t>im LED-Display des </a:t>
            </a:r>
            <a:r>
              <a:rPr lang="de-DE" dirty="0" err="1"/>
              <a:t>Calliope</a:t>
            </a:r>
            <a:r>
              <a:rPr lang="de-DE" dirty="0"/>
              <a:t> angezeigt. Ist der Zählvorgang abgeschlossen soll die Taste B die LED-Punkte löschen.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26" y="3397888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45" y="3394673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3" y="3394673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647" y="3394673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52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311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25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Zähler mit Taste A, B und LED-Matrix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75244"/>
              </p:ext>
            </p:extLst>
          </p:nvPr>
        </p:nvGraphicFramePr>
        <p:xfrm>
          <a:off x="6848437" y="1512916"/>
          <a:ext cx="5078345" cy="51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Zaehler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Zaehler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uBit.display.setDisplayMode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(DISPLAY_MODE_GREYSCALE);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uBit.buttonA.isPressed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for 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25;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uBit.display.image.setPixelValue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% ((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5), floor(___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((float) 5)), (5) * _SET_BRIGHTNESS_MULTIPLIER);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(500);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uBit.buttonB.isPressed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uBit.display.clear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501319"/>
            <a:ext cx="5916822" cy="375912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799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26 Aufgabe </a:t>
            </a:r>
            <a:r>
              <a:rPr lang="de-DE" dirty="0">
                <a:cs typeface="Arial" panose="020B0604020202020204" pitchFamily="34" charset="0"/>
              </a:rPr>
              <a:t>LED-Matrix Lauflicht</a:t>
            </a:r>
          </a:p>
          <a:p>
            <a:r>
              <a:rPr lang="de-DE" dirty="0"/>
              <a:t>Mit einem Microsoft </a:t>
            </a:r>
            <a:r>
              <a:rPr lang="de-DE" dirty="0" err="1"/>
              <a:t>MakeCode</a:t>
            </a:r>
            <a:r>
              <a:rPr lang="de-DE" dirty="0"/>
              <a:t> Programm realisieren wir ein Lauflicht. Wenn die Taste A gedrückt wurden, soll sich die LED-</a:t>
            </a:r>
            <a:r>
              <a:rPr lang="de-DE" dirty="0" err="1"/>
              <a:t>Matrixs</a:t>
            </a:r>
            <a:r>
              <a:rPr lang="de-DE" dirty="0"/>
              <a:t> im ½ Sekundentakt von links oben nach rechts unten füllen und danach soll sich die LEDs der LED-Matrix von rechts unten nach links oben wieder ausschalten.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54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272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26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LED-Matrix-Lauflicht</a:t>
            </a: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73934"/>
              </p:ext>
            </p:extLst>
          </p:nvPr>
        </p:nvGraphicFramePr>
        <p:xfrm>
          <a:off x="6841973" y="1323135"/>
          <a:ext cx="5078345" cy="542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Pyton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on_button_pressed_a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global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basic.show_leds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("""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""")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 index in range(5):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index2 in range(5):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led.toggle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 index3 in range(5):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index4 in range(5):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led.toggle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-1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-1</a:t>
                      </a:r>
                    </a:p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input.on_button_pressed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Button.A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on_button_pressed_a</a:t>
                      </a: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00" y="2290457"/>
            <a:ext cx="2707033" cy="4149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275" y="3873350"/>
            <a:ext cx="2411698" cy="2665562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18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26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LED-Matrix-Lauflicht</a:t>
            </a: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56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59" y="1588587"/>
            <a:ext cx="4826118" cy="5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27 Aufgabe </a:t>
            </a:r>
            <a:r>
              <a:rPr lang="de-DE" dirty="0">
                <a:cs typeface="Arial" panose="020B0604020202020204" pitchFamily="34" charset="0"/>
              </a:rPr>
              <a:t>Sende einen Smiley </a:t>
            </a:r>
          </a:p>
          <a:p>
            <a:r>
              <a:rPr lang="de-DE" dirty="0"/>
              <a:t>Mit einem Open Roberta Programm wollen wir zwei </a:t>
            </a:r>
            <a:r>
              <a:rPr lang="de-DE" dirty="0" err="1"/>
              <a:t>Calliope</a:t>
            </a:r>
            <a:r>
              <a:rPr lang="de-DE" dirty="0"/>
              <a:t> koppeln. Im ersten Schritt soll ein Smiley übertragen werden.</a:t>
            </a:r>
          </a:p>
          <a:p>
            <a:r>
              <a:rPr lang="de-DE" dirty="0"/>
              <a:t>Im zweiten Schritt werden wir einen </a:t>
            </a:r>
            <a:r>
              <a:rPr lang="de-DE" dirty="0" err="1"/>
              <a:t>Calliope</a:t>
            </a:r>
            <a:r>
              <a:rPr lang="de-DE" dirty="0"/>
              <a:t> fernsteuern. Die Funktionen:</a:t>
            </a:r>
          </a:p>
          <a:p>
            <a:r>
              <a:rPr lang="de-DE" dirty="0"/>
              <a:t>Taste A: Fahre nach links</a:t>
            </a:r>
          </a:p>
          <a:p>
            <a:r>
              <a:rPr lang="de-DE" dirty="0"/>
              <a:t>Taste B: Fahre nach rechts</a:t>
            </a:r>
          </a:p>
          <a:p>
            <a:r>
              <a:rPr lang="de-DE" dirty="0"/>
              <a:t>Taste A+B: Fahre gerade aus</a:t>
            </a:r>
          </a:p>
          <a:p>
            <a:r>
              <a:rPr lang="de-DE" dirty="0"/>
              <a:t>Keine Taste: STOPP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99" y="3311455"/>
            <a:ext cx="2025225" cy="269478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2" y="3345667"/>
            <a:ext cx="1995464" cy="266061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942936" y="620798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Sender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200516" y="6207989"/>
            <a:ext cx="12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Empfänger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48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27 Lösung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Smiley senden</a:t>
            </a: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27 Lösung</a:t>
            </a:r>
            <a:r>
              <a:rPr lang="de-DE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Smiley empfangen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2271"/>
              </p:ext>
            </p:extLst>
          </p:nvPr>
        </p:nvGraphicFramePr>
        <p:xfrm>
          <a:off x="6848437" y="1512916"/>
          <a:ext cx="5078345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//Sender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uBit.radio.enable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uBit.radio.setGroup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uBit.radio.setTransmitPower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uBit.radio.datagram.send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ManagedString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ManagedString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(":-)"))));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191544"/>
            <a:ext cx="4448175" cy="1752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" y="4505036"/>
            <a:ext cx="5267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90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>
                <a:cs typeface="Arial" panose="020B0604020202020204" pitchFamily="34" charset="0"/>
              </a:rPr>
              <a:t>Programmiere jetzt den Sender für die Fahrrichtungen.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	               Erstelle zuerst eine Funktionstabelle für die Tasten A und B.</a:t>
            </a: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A: Fahre nach links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59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7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884" y="1404851"/>
            <a:ext cx="108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 Mein erstes Programm </a:t>
            </a:r>
            <a:r>
              <a:rPr lang="de-DE" b="1" dirty="0"/>
              <a:t>– </a:t>
            </a:r>
            <a:r>
              <a:rPr lang="de-DE" dirty="0"/>
              <a:t>Taste A zeigt uns ein Herz, Taste B zeigt uns einen Smiley</a:t>
            </a:r>
          </a:p>
          <a:p>
            <a:r>
              <a:rPr lang="de-DE" sz="2400" b="1" dirty="0">
                <a:sym typeface="Webdings" panose="05030102010509060703" pitchFamily="18" charset="2"/>
              </a:rPr>
              <a:t> 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73" y="2441575"/>
            <a:ext cx="9439275" cy="3914775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98638" y="6496050"/>
            <a:ext cx="1424491" cy="361950"/>
            <a:chOff x="851182" y="1824360"/>
            <a:chExt cx="1424491" cy="36195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231" y="1838649"/>
              <a:ext cx="295275" cy="333375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753" y="183864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249" y="18386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0398" y="1838648"/>
              <a:ext cx="295275" cy="333375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2" y="182436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9102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28 Logikbausteine</a:t>
            </a:r>
            <a:endParaRPr lang="de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60</a:t>
            </a:fld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07" y="2639682"/>
            <a:ext cx="2035588" cy="260316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63" y="2734573"/>
            <a:ext cx="1911062" cy="31831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952" y="2611729"/>
            <a:ext cx="1953834" cy="33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4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>
                <a:cs typeface="Arial" panose="020B0604020202020204" pitchFamily="34" charset="0"/>
              </a:rPr>
              <a:t>Ergänze den FUP und die Funktionstabelle für die Taster-Logik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61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2210363"/>
            <a:ext cx="1383922" cy="196055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2210363"/>
            <a:ext cx="1383922" cy="196055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4463311"/>
            <a:ext cx="1383922" cy="196055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4463311"/>
            <a:ext cx="1383922" cy="196055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" y="2297746"/>
            <a:ext cx="2305050" cy="10001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69" y="2297746"/>
            <a:ext cx="2419350" cy="10001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36" y="4679201"/>
            <a:ext cx="2552700" cy="10191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906" y="5019495"/>
            <a:ext cx="1819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4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29 Aufgabe </a:t>
            </a:r>
            <a:r>
              <a:rPr lang="de-DE" dirty="0">
                <a:cs typeface="Arial" panose="020B0604020202020204" pitchFamily="34" charset="0"/>
              </a:rPr>
              <a:t>Programmiere den Sender für den Roboter nach deiner Funktionstabelle mit den Tasten A und B sowie der LED-Matrix-Anzeige für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A: Fahre nach links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382" y="4217474"/>
            <a:ext cx="3478562" cy="2321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43416" y="4374653"/>
            <a:ext cx="2061570" cy="200708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36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30 Aufgabe </a:t>
            </a:r>
            <a:r>
              <a:rPr lang="de-DE" dirty="0">
                <a:cs typeface="Arial" panose="020B0604020202020204" pitchFamily="34" charset="0"/>
              </a:rPr>
              <a:t>Programmiere den Empfänger für den Roboter. Die Motoren A und B dienen als Antrieb.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63</a:t>
            </a:fld>
            <a:endParaRPr lang="de-DE"/>
          </a:p>
        </p:txBody>
      </p:sp>
      <p:pic>
        <p:nvPicPr>
          <p:cNvPr id="7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3" y="3022842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01560"/>
            <a:ext cx="4876800" cy="346710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719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6" y="151184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Wenn zwei Roboter fertig sind, könnt ihr einen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Parkour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abstecken und ein Rennen fahren!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67" y="3777370"/>
            <a:ext cx="1644772" cy="18221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87" y="3777370"/>
            <a:ext cx="1644772" cy="18221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09" y="5047152"/>
            <a:ext cx="1078968" cy="905776"/>
          </a:xfrm>
          <a:prstGeom prst="rect">
            <a:avLst/>
          </a:prstGeom>
        </p:spPr>
      </p:pic>
      <p:pic>
        <p:nvPicPr>
          <p:cNvPr id="1030" name="Picture 6" descr="Quellbild anzei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5534" y="4602854"/>
            <a:ext cx="373812" cy="13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/>
          <p:cNvSpPr/>
          <p:nvPr/>
        </p:nvSpPr>
        <p:spPr>
          <a:xfrm>
            <a:off x="2911446" y="2319760"/>
            <a:ext cx="7148412" cy="4133049"/>
          </a:xfrm>
          <a:custGeom>
            <a:avLst/>
            <a:gdLst>
              <a:gd name="connsiteX0" fmla="*/ 38788 w 7148412"/>
              <a:gd name="connsiteY0" fmla="*/ 1027289 h 4133049"/>
              <a:gd name="connsiteX1" fmla="*/ 4282 w 7148412"/>
              <a:gd name="connsiteY1" fmla="*/ 656353 h 4133049"/>
              <a:gd name="connsiteX2" fmla="*/ 125052 w 7148412"/>
              <a:gd name="connsiteY2" fmla="*/ 526957 h 4133049"/>
              <a:gd name="connsiteX3" fmla="*/ 582252 w 7148412"/>
              <a:gd name="connsiteY3" fmla="*/ 483825 h 4133049"/>
              <a:gd name="connsiteX4" fmla="*/ 720275 w 7148412"/>
              <a:gd name="connsiteY4" fmla="*/ 733991 h 4133049"/>
              <a:gd name="connsiteX5" fmla="*/ 677143 w 7148412"/>
              <a:gd name="connsiteY5" fmla="*/ 984157 h 4133049"/>
              <a:gd name="connsiteX6" fmla="*/ 858297 w 7148412"/>
              <a:gd name="connsiteY6" fmla="*/ 1139432 h 4133049"/>
              <a:gd name="connsiteX7" fmla="*/ 1211980 w 7148412"/>
              <a:gd name="connsiteY7" fmla="*/ 863387 h 4133049"/>
              <a:gd name="connsiteX8" fmla="*/ 1220607 w 7148412"/>
              <a:gd name="connsiteY8" fmla="*/ 509704 h 4133049"/>
              <a:gd name="connsiteX9" fmla="*/ 1229233 w 7148412"/>
              <a:gd name="connsiteY9" fmla="*/ 190527 h 4133049"/>
              <a:gd name="connsiteX10" fmla="*/ 1488026 w 7148412"/>
              <a:gd name="connsiteY10" fmla="*/ 104263 h 4133049"/>
              <a:gd name="connsiteX11" fmla="*/ 1824456 w 7148412"/>
              <a:gd name="connsiteY11" fmla="*/ 104263 h 4133049"/>
              <a:gd name="connsiteX12" fmla="*/ 2333414 w 7148412"/>
              <a:gd name="connsiteY12" fmla="*/ 156021 h 4133049"/>
              <a:gd name="connsiteX13" fmla="*/ 2747482 w 7148412"/>
              <a:gd name="connsiteY13" fmla="*/ 190527 h 4133049"/>
              <a:gd name="connsiteX14" fmla="*/ 3032154 w 7148412"/>
              <a:gd name="connsiteY14" fmla="*/ 225032 h 4133049"/>
              <a:gd name="connsiteX15" fmla="*/ 3178803 w 7148412"/>
              <a:gd name="connsiteY15" fmla="*/ 777123 h 4133049"/>
              <a:gd name="connsiteX16" fmla="*/ 3127045 w 7148412"/>
              <a:gd name="connsiteY16" fmla="*/ 1562127 h 4133049"/>
              <a:gd name="connsiteX17" fmla="*/ 3040780 w 7148412"/>
              <a:gd name="connsiteY17" fmla="*/ 2045206 h 4133049"/>
              <a:gd name="connsiteX18" fmla="*/ 2876879 w 7148412"/>
              <a:gd name="connsiteY18" fmla="*/ 2476527 h 4133049"/>
              <a:gd name="connsiteX19" fmla="*/ 2549075 w 7148412"/>
              <a:gd name="connsiteY19" fmla="*/ 2847463 h 4133049"/>
              <a:gd name="connsiteX20" fmla="*/ 2178139 w 7148412"/>
              <a:gd name="connsiteY20" fmla="*/ 3201146 h 4133049"/>
              <a:gd name="connsiteX21" fmla="*/ 2367920 w 7148412"/>
              <a:gd name="connsiteY21" fmla="*/ 3356421 h 4133049"/>
              <a:gd name="connsiteX22" fmla="*/ 2652592 w 7148412"/>
              <a:gd name="connsiteY22" fmla="*/ 3158014 h 4133049"/>
              <a:gd name="connsiteX23" fmla="*/ 2859626 w 7148412"/>
              <a:gd name="connsiteY23" fmla="*/ 2881968 h 4133049"/>
              <a:gd name="connsiteX24" fmla="*/ 3118418 w 7148412"/>
              <a:gd name="connsiteY24" fmla="*/ 2761198 h 4133049"/>
              <a:gd name="connsiteX25" fmla="*/ 3161550 w 7148412"/>
              <a:gd name="connsiteY25" fmla="*/ 3114882 h 4133049"/>
              <a:gd name="connsiteX26" fmla="*/ 2669845 w 7148412"/>
              <a:gd name="connsiteY26" fmla="*/ 3528949 h 4133049"/>
              <a:gd name="connsiteX27" fmla="*/ 2117754 w 7148412"/>
              <a:gd name="connsiteY27" fmla="*/ 3796368 h 4133049"/>
              <a:gd name="connsiteX28" fmla="*/ 1945226 w 7148412"/>
              <a:gd name="connsiteY28" fmla="*/ 4029282 h 4133049"/>
              <a:gd name="connsiteX29" fmla="*/ 2540448 w 7148412"/>
              <a:gd name="connsiteY29" fmla="*/ 4132798 h 4133049"/>
              <a:gd name="connsiteX30" fmla="*/ 2963143 w 7148412"/>
              <a:gd name="connsiteY30" fmla="*/ 4003402 h 4133049"/>
              <a:gd name="connsiteX31" fmla="*/ 3394463 w 7148412"/>
              <a:gd name="connsiteY31" fmla="*/ 3615214 h 4133049"/>
              <a:gd name="connsiteX32" fmla="*/ 3549739 w 7148412"/>
              <a:gd name="connsiteY32" fmla="*/ 3183893 h 4133049"/>
              <a:gd name="connsiteX33" fmla="*/ 4136335 w 7148412"/>
              <a:gd name="connsiteY33" fmla="*/ 3089002 h 4133049"/>
              <a:gd name="connsiteX34" fmla="*/ 4308863 w 7148412"/>
              <a:gd name="connsiteY34" fmla="*/ 3330542 h 4133049"/>
              <a:gd name="connsiteX35" fmla="*/ 4507271 w 7148412"/>
              <a:gd name="connsiteY35" fmla="*/ 3399553 h 4133049"/>
              <a:gd name="connsiteX36" fmla="*/ 4757437 w 7148412"/>
              <a:gd name="connsiteY36" fmla="*/ 2890595 h 4133049"/>
              <a:gd name="connsiteX37" fmla="*/ 4438260 w 7148412"/>
              <a:gd name="connsiteY37" fmla="*/ 2122844 h 4133049"/>
              <a:gd name="connsiteX38" fmla="*/ 4248479 w 7148412"/>
              <a:gd name="connsiteY38" fmla="*/ 1398225 h 4133049"/>
              <a:gd name="connsiteX39" fmla="*/ 3920675 w 7148412"/>
              <a:gd name="connsiteY39" fmla="*/ 328549 h 4133049"/>
              <a:gd name="connsiteX40" fmla="*/ 4170841 w 7148412"/>
              <a:gd name="connsiteY40" fmla="*/ 69757 h 4133049"/>
              <a:gd name="connsiteX41" fmla="*/ 4507271 w 7148412"/>
              <a:gd name="connsiteY41" fmla="*/ 746 h 4133049"/>
              <a:gd name="connsiteX42" fmla="*/ 5085241 w 7148412"/>
              <a:gd name="connsiteY42" fmla="*/ 43878 h 4133049"/>
              <a:gd name="connsiteX43" fmla="*/ 5551067 w 7148412"/>
              <a:gd name="connsiteY43" fmla="*/ 199153 h 4133049"/>
              <a:gd name="connsiteX44" fmla="*/ 6051399 w 7148412"/>
              <a:gd name="connsiteY44" fmla="*/ 319923 h 4133049"/>
              <a:gd name="connsiteX45" fmla="*/ 6344697 w 7148412"/>
              <a:gd name="connsiteY45" fmla="*/ 664980 h 4133049"/>
              <a:gd name="connsiteX46" fmla="*/ 6508599 w 7148412"/>
              <a:gd name="connsiteY46" fmla="*/ 1415478 h 4133049"/>
              <a:gd name="connsiteX47" fmla="*/ 6525852 w 7148412"/>
              <a:gd name="connsiteY47" fmla="*/ 1812293 h 4133049"/>
              <a:gd name="connsiteX48" fmla="*/ 6448214 w 7148412"/>
              <a:gd name="connsiteY48" fmla="*/ 2010700 h 4133049"/>
              <a:gd name="connsiteX49" fmla="*/ 6767392 w 7148412"/>
              <a:gd name="connsiteY49" fmla="*/ 2079712 h 4133049"/>
              <a:gd name="connsiteX50" fmla="*/ 7008931 w 7148412"/>
              <a:gd name="connsiteY50" fmla="*/ 2554165 h 4133049"/>
              <a:gd name="connsiteX51" fmla="*/ 7086569 w 7148412"/>
              <a:gd name="connsiteY51" fmla="*/ 2942353 h 4133049"/>
              <a:gd name="connsiteX52" fmla="*/ 7146954 w 7148412"/>
              <a:gd name="connsiteY52" fmla="*/ 3442685 h 4133049"/>
              <a:gd name="connsiteX53" fmla="*/ 7129701 w 7148412"/>
              <a:gd name="connsiteY53" fmla="*/ 3580708 h 4133049"/>
              <a:gd name="connsiteX54" fmla="*/ 7129701 w 7148412"/>
              <a:gd name="connsiteY54" fmla="*/ 3589334 h 413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148412" h="4133049">
                <a:moveTo>
                  <a:pt x="38788" y="1027289"/>
                </a:moveTo>
                <a:cubicBezTo>
                  <a:pt x="14346" y="883515"/>
                  <a:pt x="-10095" y="739742"/>
                  <a:pt x="4282" y="656353"/>
                </a:cubicBezTo>
                <a:cubicBezTo>
                  <a:pt x="18659" y="572964"/>
                  <a:pt x="28724" y="555712"/>
                  <a:pt x="125052" y="526957"/>
                </a:cubicBezTo>
                <a:cubicBezTo>
                  <a:pt x="221380" y="498202"/>
                  <a:pt x="483048" y="449319"/>
                  <a:pt x="582252" y="483825"/>
                </a:cubicBezTo>
                <a:cubicBezTo>
                  <a:pt x="681456" y="518331"/>
                  <a:pt x="704460" y="650602"/>
                  <a:pt x="720275" y="733991"/>
                </a:cubicBezTo>
                <a:cubicBezTo>
                  <a:pt x="736090" y="817380"/>
                  <a:pt x="654139" y="916583"/>
                  <a:pt x="677143" y="984157"/>
                </a:cubicBezTo>
                <a:cubicBezTo>
                  <a:pt x="700147" y="1051731"/>
                  <a:pt x="769158" y="1159560"/>
                  <a:pt x="858297" y="1139432"/>
                </a:cubicBezTo>
                <a:cubicBezTo>
                  <a:pt x="947436" y="1119304"/>
                  <a:pt x="1151595" y="968342"/>
                  <a:pt x="1211980" y="863387"/>
                </a:cubicBezTo>
                <a:cubicBezTo>
                  <a:pt x="1272365" y="758432"/>
                  <a:pt x="1217732" y="621847"/>
                  <a:pt x="1220607" y="509704"/>
                </a:cubicBezTo>
                <a:cubicBezTo>
                  <a:pt x="1223482" y="397561"/>
                  <a:pt x="1184663" y="258100"/>
                  <a:pt x="1229233" y="190527"/>
                </a:cubicBezTo>
                <a:cubicBezTo>
                  <a:pt x="1273803" y="122954"/>
                  <a:pt x="1388822" y="118640"/>
                  <a:pt x="1488026" y="104263"/>
                </a:cubicBezTo>
                <a:cubicBezTo>
                  <a:pt x="1587230" y="89886"/>
                  <a:pt x="1683558" y="95637"/>
                  <a:pt x="1824456" y="104263"/>
                </a:cubicBezTo>
                <a:cubicBezTo>
                  <a:pt x="1965354" y="112889"/>
                  <a:pt x="2179576" y="141644"/>
                  <a:pt x="2333414" y="156021"/>
                </a:cubicBezTo>
                <a:cubicBezTo>
                  <a:pt x="2487252" y="170398"/>
                  <a:pt x="2631025" y="179025"/>
                  <a:pt x="2747482" y="190527"/>
                </a:cubicBezTo>
                <a:cubicBezTo>
                  <a:pt x="2863939" y="202029"/>
                  <a:pt x="2960267" y="127266"/>
                  <a:pt x="3032154" y="225032"/>
                </a:cubicBezTo>
                <a:cubicBezTo>
                  <a:pt x="3104041" y="322798"/>
                  <a:pt x="3162988" y="554274"/>
                  <a:pt x="3178803" y="777123"/>
                </a:cubicBezTo>
                <a:cubicBezTo>
                  <a:pt x="3194618" y="999972"/>
                  <a:pt x="3150049" y="1350780"/>
                  <a:pt x="3127045" y="1562127"/>
                </a:cubicBezTo>
                <a:cubicBezTo>
                  <a:pt x="3104041" y="1773474"/>
                  <a:pt x="3082474" y="1892806"/>
                  <a:pt x="3040780" y="2045206"/>
                </a:cubicBezTo>
                <a:cubicBezTo>
                  <a:pt x="2999086" y="2197606"/>
                  <a:pt x="2958830" y="2342818"/>
                  <a:pt x="2876879" y="2476527"/>
                </a:cubicBezTo>
                <a:cubicBezTo>
                  <a:pt x="2794928" y="2610236"/>
                  <a:pt x="2665532" y="2726693"/>
                  <a:pt x="2549075" y="2847463"/>
                </a:cubicBezTo>
                <a:cubicBezTo>
                  <a:pt x="2432618" y="2968233"/>
                  <a:pt x="2208331" y="3116320"/>
                  <a:pt x="2178139" y="3201146"/>
                </a:cubicBezTo>
                <a:cubicBezTo>
                  <a:pt x="2147947" y="3285972"/>
                  <a:pt x="2288845" y="3363610"/>
                  <a:pt x="2367920" y="3356421"/>
                </a:cubicBezTo>
                <a:cubicBezTo>
                  <a:pt x="2446996" y="3349232"/>
                  <a:pt x="2570641" y="3237089"/>
                  <a:pt x="2652592" y="3158014"/>
                </a:cubicBezTo>
                <a:cubicBezTo>
                  <a:pt x="2734543" y="3078939"/>
                  <a:pt x="2781988" y="2948104"/>
                  <a:pt x="2859626" y="2881968"/>
                </a:cubicBezTo>
                <a:cubicBezTo>
                  <a:pt x="2937264" y="2815832"/>
                  <a:pt x="3068097" y="2722379"/>
                  <a:pt x="3118418" y="2761198"/>
                </a:cubicBezTo>
                <a:cubicBezTo>
                  <a:pt x="3168739" y="2800017"/>
                  <a:pt x="3236312" y="2986924"/>
                  <a:pt x="3161550" y="3114882"/>
                </a:cubicBezTo>
                <a:cubicBezTo>
                  <a:pt x="3086788" y="3242841"/>
                  <a:pt x="2843811" y="3415368"/>
                  <a:pt x="2669845" y="3528949"/>
                </a:cubicBezTo>
                <a:cubicBezTo>
                  <a:pt x="2495879" y="3642530"/>
                  <a:pt x="2238524" y="3712979"/>
                  <a:pt x="2117754" y="3796368"/>
                </a:cubicBezTo>
                <a:cubicBezTo>
                  <a:pt x="1996984" y="3879757"/>
                  <a:pt x="1874777" y="3973210"/>
                  <a:pt x="1945226" y="4029282"/>
                </a:cubicBezTo>
                <a:cubicBezTo>
                  <a:pt x="2015675" y="4085354"/>
                  <a:pt x="2370795" y="4137111"/>
                  <a:pt x="2540448" y="4132798"/>
                </a:cubicBezTo>
                <a:cubicBezTo>
                  <a:pt x="2710101" y="4128485"/>
                  <a:pt x="2820807" y="4089666"/>
                  <a:pt x="2963143" y="4003402"/>
                </a:cubicBezTo>
                <a:cubicBezTo>
                  <a:pt x="3105479" y="3917138"/>
                  <a:pt x="3296697" y="3751799"/>
                  <a:pt x="3394463" y="3615214"/>
                </a:cubicBezTo>
                <a:cubicBezTo>
                  <a:pt x="3492229" y="3478629"/>
                  <a:pt x="3426094" y="3271595"/>
                  <a:pt x="3549739" y="3183893"/>
                </a:cubicBezTo>
                <a:cubicBezTo>
                  <a:pt x="3673384" y="3096191"/>
                  <a:pt x="4009814" y="3064561"/>
                  <a:pt x="4136335" y="3089002"/>
                </a:cubicBezTo>
                <a:cubicBezTo>
                  <a:pt x="4262856" y="3113443"/>
                  <a:pt x="4247040" y="3278784"/>
                  <a:pt x="4308863" y="3330542"/>
                </a:cubicBezTo>
                <a:cubicBezTo>
                  <a:pt x="4370686" y="3382301"/>
                  <a:pt x="4432509" y="3472877"/>
                  <a:pt x="4507271" y="3399553"/>
                </a:cubicBezTo>
                <a:cubicBezTo>
                  <a:pt x="4582033" y="3326229"/>
                  <a:pt x="4768939" y="3103380"/>
                  <a:pt x="4757437" y="2890595"/>
                </a:cubicBezTo>
                <a:cubicBezTo>
                  <a:pt x="4745935" y="2677810"/>
                  <a:pt x="4523086" y="2371572"/>
                  <a:pt x="4438260" y="2122844"/>
                </a:cubicBezTo>
                <a:cubicBezTo>
                  <a:pt x="4353434" y="1874116"/>
                  <a:pt x="4334743" y="1697274"/>
                  <a:pt x="4248479" y="1398225"/>
                </a:cubicBezTo>
                <a:cubicBezTo>
                  <a:pt x="4162215" y="1099176"/>
                  <a:pt x="3933615" y="549960"/>
                  <a:pt x="3920675" y="328549"/>
                </a:cubicBezTo>
                <a:cubicBezTo>
                  <a:pt x="3907735" y="107138"/>
                  <a:pt x="4073075" y="124391"/>
                  <a:pt x="4170841" y="69757"/>
                </a:cubicBezTo>
                <a:cubicBezTo>
                  <a:pt x="4268607" y="15123"/>
                  <a:pt x="4354871" y="5059"/>
                  <a:pt x="4507271" y="746"/>
                </a:cubicBezTo>
                <a:cubicBezTo>
                  <a:pt x="4659671" y="-3567"/>
                  <a:pt x="4911275" y="10810"/>
                  <a:pt x="5085241" y="43878"/>
                </a:cubicBezTo>
                <a:cubicBezTo>
                  <a:pt x="5259207" y="76946"/>
                  <a:pt x="5390041" y="153146"/>
                  <a:pt x="5551067" y="199153"/>
                </a:cubicBezTo>
                <a:cubicBezTo>
                  <a:pt x="5712093" y="245160"/>
                  <a:pt x="5919127" y="242285"/>
                  <a:pt x="6051399" y="319923"/>
                </a:cubicBezTo>
                <a:cubicBezTo>
                  <a:pt x="6183671" y="397561"/>
                  <a:pt x="6268497" y="482387"/>
                  <a:pt x="6344697" y="664980"/>
                </a:cubicBezTo>
                <a:cubicBezTo>
                  <a:pt x="6420897" y="847572"/>
                  <a:pt x="6478407" y="1224259"/>
                  <a:pt x="6508599" y="1415478"/>
                </a:cubicBezTo>
                <a:cubicBezTo>
                  <a:pt x="6538791" y="1606697"/>
                  <a:pt x="6535916" y="1713089"/>
                  <a:pt x="6525852" y="1812293"/>
                </a:cubicBezTo>
                <a:cubicBezTo>
                  <a:pt x="6515788" y="1911497"/>
                  <a:pt x="6407957" y="1966130"/>
                  <a:pt x="6448214" y="2010700"/>
                </a:cubicBezTo>
                <a:cubicBezTo>
                  <a:pt x="6488471" y="2055270"/>
                  <a:pt x="6673939" y="1989135"/>
                  <a:pt x="6767392" y="2079712"/>
                </a:cubicBezTo>
                <a:cubicBezTo>
                  <a:pt x="6860845" y="2170289"/>
                  <a:pt x="6955735" y="2410391"/>
                  <a:pt x="7008931" y="2554165"/>
                </a:cubicBezTo>
                <a:cubicBezTo>
                  <a:pt x="7062127" y="2697939"/>
                  <a:pt x="7063565" y="2794266"/>
                  <a:pt x="7086569" y="2942353"/>
                </a:cubicBezTo>
                <a:cubicBezTo>
                  <a:pt x="7109573" y="3090440"/>
                  <a:pt x="7139765" y="3336293"/>
                  <a:pt x="7146954" y="3442685"/>
                </a:cubicBezTo>
                <a:cubicBezTo>
                  <a:pt x="7154143" y="3549078"/>
                  <a:pt x="7132576" y="3556267"/>
                  <a:pt x="7129701" y="3580708"/>
                </a:cubicBezTo>
                <a:cubicBezTo>
                  <a:pt x="7126826" y="3605149"/>
                  <a:pt x="7128263" y="3597241"/>
                  <a:pt x="7129701" y="3589334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Bildergebnis fü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2" y="6054296"/>
            <a:ext cx="632603" cy="6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3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33 Aufgabe </a:t>
            </a:r>
            <a:r>
              <a:rPr lang="de-DE" dirty="0">
                <a:cs typeface="Arial" panose="020B0604020202020204" pitchFamily="34" charset="0"/>
              </a:rPr>
              <a:t>Programmiere eine Hinderniserkennung für deinen Roboter mit einem Ultraschallsensor.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33" y="2354724"/>
            <a:ext cx="2009702" cy="10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84" y="3755814"/>
            <a:ext cx="3352800" cy="2952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9" y="4311051"/>
            <a:ext cx="5353050" cy="6858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678" y="2719298"/>
            <a:ext cx="5762625" cy="352425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26" name="Grafik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466" y="2247014"/>
            <a:ext cx="2075556" cy="10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04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804436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34 Aufgabe </a:t>
            </a:r>
            <a:r>
              <a:rPr lang="de-DE" dirty="0">
                <a:cs typeface="Arial" panose="020B0604020202020204" pitchFamily="34" charset="0"/>
              </a:rPr>
              <a:t>Programmiere eine Hinderniserkennung für deinen Roboter mit             	               einer Balkenanzeige und einem Signalton.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45" y="2789934"/>
            <a:ext cx="2009702" cy="1004852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61" y="4107463"/>
            <a:ext cx="1809750" cy="14763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63900" y="5589149"/>
            <a:ext cx="1001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20cm                      15cm                       10cm                          5cm                         3cm                          &lt;3cm</a:t>
            </a:r>
          </a:p>
          <a:p>
            <a:r>
              <a:rPr lang="de-DE" dirty="0"/>
              <a:t>                                                                             Signalton: 500Hz/800ms      1000Hz/200ms       1000Hz/100ms   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571" y="4107463"/>
            <a:ext cx="1809750" cy="147637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981" y="4110162"/>
            <a:ext cx="1809750" cy="14763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9391" y="4107463"/>
            <a:ext cx="1809750" cy="147637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1801" y="4107463"/>
            <a:ext cx="1809750" cy="147637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4211" y="4107463"/>
            <a:ext cx="1809750" cy="14763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869" y="2652447"/>
            <a:ext cx="48387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54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35 Aufgabe </a:t>
            </a:r>
            <a:r>
              <a:rPr lang="de-DE" dirty="0">
                <a:cs typeface="Arial" panose="020B0604020202020204" pitchFamily="34" charset="0"/>
              </a:rPr>
              <a:t>Programme mit Funktionsblöcken (Unterprogramme)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67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53" y="3346817"/>
            <a:ext cx="6050723" cy="3374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1" y="2125272"/>
            <a:ext cx="5663527" cy="122154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421" y="2457942"/>
            <a:ext cx="2856601" cy="19898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333" y="4756997"/>
            <a:ext cx="1088422" cy="10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1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36 Aufgabe </a:t>
            </a:r>
            <a:r>
              <a:rPr lang="de-DE" dirty="0">
                <a:cs typeface="Arial" panose="020B0604020202020204" pitchFamily="34" charset="0"/>
              </a:rPr>
              <a:t>Wir programmieren uns eine Wetterstation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Wetterdaten: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Sonnenschein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Regen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Wind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Temperatur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Bestimme die Sensoren für die jeweiligen Wetterdaten und die dazugehörigen Eingänge.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Lege fest, wie die Wetterdaten dargestellt werden sollen.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Erstelle das Programm und teste es.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48" y="2236823"/>
            <a:ext cx="1144440" cy="112041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53" y="2897963"/>
            <a:ext cx="1317236" cy="9271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812" y="2325123"/>
            <a:ext cx="1254336" cy="11242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939" y="3631547"/>
            <a:ext cx="610739" cy="1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1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r>
              <a:rPr lang="de-DE" sz="2400" b="1" dirty="0"/>
              <a:t>Projekte und Anregungen: </a:t>
            </a:r>
          </a:p>
          <a:p>
            <a:r>
              <a:rPr lang="de-DE" sz="2400" dirty="0">
                <a:hlinkClick r:id="rId3"/>
              </a:rPr>
              <a:t>https://makecode.calliope.cc/projects</a:t>
            </a:r>
            <a:r>
              <a:rPr lang="de-DE" sz="2400" dirty="0"/>
              <a:t> </a:t>
            </a:r>
          </a:p>
          <a:p>
            <a:r>
              <a:rPr lang="de-DE" sz="2400" dirty="0">
                <a:hlinkClick r:id="rId4"/>
              </a:rPr>
              <a:t>Open Roberta Lab (open-roberta.org)</a:t>
            </a:r>
            <a:r>
              <a:rPr lang="de-DE" sz="2400" dirty="0"/>
              <a:t> - Galerie</a:t>
            </a:r>
            <a:endParaRPr lang="de-DE" sz="2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1" y="3152377"/>
            <a:ext cx="5173030" cy="30720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305" y="3069339"/>
            <a:ext cx="5882718" cy="34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 Würfel - </a:t>
            </a:r>
            <a:r>
              <a:rPr lang="de-DE" dirty="0"/>
              <a:t>Taste A zeigt Zahlen von 1-6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9" y="2198929"/>
            <a:ext cx="11850754" cy="35628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68124" y="4918103"/>
            <a:ext cx="845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Erweitere das Programm um einen Würfel für die Taste B</a:t>
            </a:r>
          </a:p>
          <a:p>
            <a:r>
              <a:rPr lang="de-DE" dirty="0"/>
              <a:t>für die Zahlen 1-5 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29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Programmierung in C++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86" y="2402727"/>
            <a:ext cx="8769579" cy="42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7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Programmierung in Java und Python</a:t>
            </a:r>
          </a:p>
          <a:p>
            <a:r>
              <a:rPr lang="de-DE" sz="2400" b="1" dirty="0"/>
              <a:t>Online Tipps und Hilfen: </a:t>
            </a:r>
            <a:r>
              <a:rPr lang="de-DE" sz="2400" dirty="0">
                <a:hlinkClick r:id="rId3"/>
              </a:rPr>
              <a:t>https://makecode.calliope.cc/about</a:t>
            </a:r>
            <a:endParaRPr lang="de-DE" sz="2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73" y="3145166"/>
            <a:ext cx="3726818" cy="321118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37" y="3145166"/>
            <a:ext cx="4521054" cy="34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Programmierung in Python</a:t>
            </a:r>
          </a:p>
          <a:p>
            <a:r>
              <a:rPr lang="de-DE" sz="2400" b="1" dirty="0"/>
              <a:t>Python Editor: </a:t>
            </a:r>
            <a:r>
              <a:rPr lang="de-DE" sz="2400" dirty="0">
                <a:hlinkClick r:id="rId3"/>
              </a:rPr>
              <a:t>https://codewith.mu/en/download</a:t>
            </a:r>
            <a:endParaRPr lang="de-DE" sz="2400" dirty="0"/>
          </a:p>
          <a:p>
            <a:endParaRPr lang="de-DE" sz="2400" dirty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72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47" y="2878344"/>
            <a:ext cx="6471561" cy="37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3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Programmierung in Python</a:t>
            </a:r>
          </a:p>
          <a:p>
            <a:r>
              <a:rPr lang="de-DE" sz="2400" b="1" dirty="0"/>
              <a:t>Python Editor: </a:t>
            </a:r>
            <a:r>
              <a:rPr lang="de-DE" sz="2400" dirty="0">
                <a:hlinkClick r:id="rId3"/>
              </a:rPr>
              <a:t>https://www.tigerjython4kids.ch/</a:t>
            </a:r>
            <a:endParaRPr lang="de-DE" sz="2400" dirty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58" y="2809965"/>
            <a:ext cx="3419475" cy="3590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088" y="3141390"/>
            <a:ext cx="3798318" cy="33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6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C++ Programme schreiben und simulieren mit </a:t>
            </a:r>
            <a:r>
              <a:rPr lang="de-DE" sz="2400" dirty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74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99" y="2402727"/>
            <a:ext cx="8034539" cy="41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0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C++ Programme schreiben und simulieren mit </a:t>
            </a:r>
            <a:r>
              <a:rPr lang="de-DE" sz="2400" dirty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75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1585655" y="2506710"/>
            <a:ext cx="8779722" cy="4032202"/>
            <a:chOff x="1202478" y="2402727"/>
            <a:chExt cx="8779722" cy="403220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478" y="2402727"/>
              <a:ext cx="8779722" cy="403220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5781" y="2897448"/>
              <a:ext cx="4546121" cy="353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462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Wie geht’s weiter?</a:t>
            </a:r>
          </a:p>
          <a:p>
            <a:endParaRPr lang="de-DE" sz="2400" b="1" dirty="0"/>
          </a:p>
          <a:p>
            <a:r>
              <a:rPr lang="de-DE" sz="2400" b="1" dirty="0"/>
              <a:t>C++ Programme schreiben und simulieren mit </a:t>
            </a:r>
            <a:r>
              <a:rPr lang="de-DE" sz="2400" dirty="0">
                <a:solidFill>
                  <a:srgbClr val="0000FF"/>
                </a:solidFill>
              </a:rPr>
              <a:t>Arduino IDE</a:t>
            </a:r>
          </a:p>
          <a:p>
            <a:r>
              <a:rPr lang="de-DE" sz="2400" dirty="0">
                <a:solidFill>
                  <a:srgbClr val="0000FF"/>
                </a:solidFill>
              </a:rPr>
              <a:t>https://learn.adafruit.com/use-micro-bit-with-arduino/install-board-and-blink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76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768" y="3043601"/>
            <a:ext cx="4489194" cy="35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6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10664" y="1978339"/>
            <a:ext cx="662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Wir wünschen dir viel Spaß beim Programmieren!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77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22" y="2726748"/>
            <a:ext cx="2838095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Bei Gruppe anmelden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6" y="1825267"/>
            <a:ext cx="4537494" cy="4712012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>
            <a:off x="5217622" y="1720343"/>
            <a:ext cx="2886075" cy="4743450"/>
            <a:chOff x="6097018" y="1667011"/>
            <a:chExt cx="2886075" cy="4743450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7018" y="1667011"/>
              <a:ext cx="2886075" cy="47434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4779" y="5076286"/>
              <a:ext cx="876300" cy="190500"/>
            </a:xfrm>
            <a:prstGeom prst="rect">
              <a:avLst/>
            </a:prstGeom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182" y="2273841"/>
            <a:ext cx="285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Programme speichern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91" y="1317625"/>
            <a:ext cx="4781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2650</Words>
  <Application>Microsoft Office PowerPoint</Application>
  <PresentationFormat>Breitbild</PresentationFormat>
  <Paragraphs>697</Paragraphs>
  <Slides>77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4" baseType="lpstr">
      <vt:lpstr> Monaco</vt:lpstr>
      <vt:lpstr>Arial</vt:lpstr>
      <vt:lpstr>Calibri</vt:lpstr>
      <vt:lpstr>Calibri Light</vt:lpstr>
      <vt:lpstr>Webdings</vt:lpstr>
      <vt:lpstr>Wingdings</vt:lpstr>
      <vt:lpstr>Office</vt:lpstr>
      <vt:lpstr>Willkommen im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im Oberlab</dc:title>
  <dc:creator>Karlheinz Frank</dc:creator>
  <cp:lastModifiedBy>Karlheinz Frank</cp:lastModifiedBy>
  <cp:revision>324</cp:revision>
  <cp:lastPrinted>2020-08-15T16:09:52Z</cp:lastPrinted>
  <dcterms:created xsi:type="dcterms:W3CDTF">2020-07-11T05:52:18Z</dcterms:created>
  <dcterms:modified xsi:type="dcterms:W3CDTF">2024-01-17T15:53:22Z</dcterms:modified>
</cp:coreProperties>
</file>